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4" r:id="rId17"/>
    <p:sldId id="275" r:id="rId18"/>
    <p:sldId id="273" r:id="rId19"/>
    <p:sldId id="276" r:id="rId20"/>
    <p:sldId id="272" r:id="rId21"/>
    <p:sldId id="278" r:id="rId22"/>
    <p:sldId id="279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C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34" d="100"/>
          <a:sy n="134" d="100"/>
        </p:scale>
        <p:origin x="-80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574024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Supplementary Material: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Food items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Bag of Compost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Vermicompost Bin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Napkins? Yes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Crackers? Yes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atic SC"/>
              <a:buChar char="●"/>
            </a:pPr>
            <a:r>
              <a:rPr lang="en" sz="1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It keeps food out of landfills where it goes to waste</a:t>
            </a:r>
            <a:endParaRPr sz="1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atic SC"/>
              <a:buChar char="●"/>
            </a:pPr>
            <a:r>
              <a:rPr lang="en" sz="1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Compost helps plants and gardens </a:t>
            </a:r>
            <a:r>
              <a:rPr lang="en" sz="12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grow</a:t>
            </a:r>
            <a:r>
              <a:rPr lang="en-US" sz="12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1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atic SC"/>
              <a:buChar char="●"/>
            </a:pPr>
            <a:r>
              <a:rPr lang="en" sz="1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It helps prevent climate </a:t>
            </a:r>
            <a:r>
              <a:rPr lang="en" sz="12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change</a:t>
            </a:r>
            <a:r>
              <a:rPr lang="en-US" sz="12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: less methane (pollutes air) and leachate (pollutes water) production in landfills</a:t>
            </a:r>
            <a:endParaRPr sz="1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With or without compost</a:t>
            </a: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With or without compost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96900" lvl="0" indent="-2889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50"/>
              <a:buChar char="●"/>
            </a:pPr>
            <a:r>
              <a:rPr lang="en" sz="950">
                <a:solidFill>
                  <a:srgbClr val="222222"/>
                </a:solidFill>
                <a:highlight>
                  <a:srgbClr val="FFFFFF"/>
                </a:highlight>
              </a:rPr>
              <a:t>preface this in person with "Compost at home dos and don'ts"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96900" lvl="0" indent="-28892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50"/>
              <a:buChar char="●"/>
            </a:pPr>
            <a:r>
              <a:rPr lang="en" sz="950">
                <a:solidFill>
                  <a:srgbClr val="222222"/>
                </a:solidFill>
                <a:highlight>
                  <a:srgbClr val="FFFFFF"/>
                </a:highlight>
              </a:rPr>
              <a:t>preface this in person with "Compost at home dos and don'ts"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Possibly would be different if the school already composts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matic SC"/>
              <a:buChar char="●"/>
            </a:pPr>
            <a:r>
              <a:rPr lang="en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Making compost is </a:t>
            </a:r>
            <a:r>
              <a:rPr lang="en-US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f</a:t>
            </a:r>
            <a:r>
              <a:rPr lang="en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un </a:t>
            </a:r>
            <a:r>
              <a:rPr lang="en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and easy! </a:t>
            </a:r>
            <a:endParaRPr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matic SC"/>
              <a:buChar char="●"/>
            </a:pPr>
            <a:r>
              <a:rPr lang="en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It’s </a:t>
            </a:r>
            <a:r>
              <a:rPr lang="en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made by recycling </a:t>
            </a:r>
            <a:r>
              <a:rPr lang="en-US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food scraps</a:t>
            </a:r>
            <a:r>
              <a:rPr lang="en-US" b="1" baseline="0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and </a:t>
            </a:r>
            <a:r>
              <a:rPr lang="en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other </a:t>
            </a:r>
            <a:r>
              <a:rPr lang="en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thing</a:t>
            </a:r>
            <a:r>
              <a:rPr lang="en-US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s</a:t>
            </a:r>
            <a:r>
              <a:rPr lang="en-US" b="1" baseline="0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like paper.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•"/>
              <a:tabLst/>
              <a:defRPr/>
            </a:pPr>
            <a:r>
              <a:rPr lang="en-US" dirty="0" smtClean="0"/>
              <a:t>Start a Green Team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Char char="•"/>
              <a:tabLst/>
              <a:defRPr/>
            </a:pPr>
            <a:r>
              <a:rPr lang="en-US" dirty="0" smtClean="0"/>
              <a:t>Start a School Garden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baseline="0" dirty="0" smtClean="0"/>
              <a:t>In the Lunchroom: talk to your parents, teachers and principal about starting a composting pilot </a:t>
            </a:r>
          </a:p>
          <a:p>
            <a:pPr marL="171450" lvl="0" indent="-171450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baseline="0" dirty="0" smtClean="0"/>
              <a:t>Visit </a:t>
            </a:r>
            <a:r>
              <a:rPr lang="en-US" baseline="0" dirty="0" err="1" smtClean="0"/>
              <a:t>www.EveryTrayCounts.org</a:t>
            </a:r>
            <a:r>
              <a:rPr lang="en-US" baseline="0" dirty="0" smtClean="0"/>
              <a:t> for more information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matic SC"/>
              <a:buChar char="●"/>
            </a:pPr>
            <a:r>
              <a:rPr lang="en-US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Composting turns your leftover Lunch into food for plants</a:t>
            </a:r>
          </a:p>
          <a:p>
            <a: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matic SC"/>
              <a:buChar char="●"/>
            </a:pPr>
            <a:r>
              <a:rPr lang="en-US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We add compost to soil , it adds nutrients that help plants</a:t>
            </a:r>
            <a:r>
              <a:rPr lang="en-US" b="1" baseline="0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grow</a:t>
            </a:r>
            <a:endParaRPr lang="en-US" b="1" dirty="0" smtClean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atic SC"/>
              <a:buChar char="●"/>
            </a:pPr>
            <a:r>
              <a:rPr lang="en" sz="1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In the forest, nature recycles leaves and plants</a:t>
            </a:r>
            <a:endParaRPr sz="1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atic SC"/>
              <a:buChar char="●"/>
            </a:pPr>
            <a:r>
              <a:rPr lang="en" sz="1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After plants die, they turn into soil</a:t>
            </a:r>
            <a:endParaRPr sz="1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atic SC"/>
              <a:buChar char="●"/>
            </a:pPr>
            <a:r>
              <a:rPr lang="en" sz="1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Plants are </a:t>
            </a:r>
            <a:r>
              <a:rPr lang="en" sz="1200" b="1" u="sng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biodegradable</a:t>
            </a:r>
            <a:endParaRPr sz="1200" b="1" u="sng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matic SC"/>
              <a:buChar char="●"/>
            </a:pPr>
            <a:r>
              <a:rPr lang="en" sz="12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Composting does the same thing with our leftover food </a:t>
            </a:r>
            <a:endParaRPr sz="12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Char char="●"/>
            </a:pPr>
            <a:r>
              <a:rPr lang="en" sz="14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Compost is created by hungry bacteria, </a:t>
            </a:r>
            <a:r>
              <a:rPr lang="en-US" sz="1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fungi, worms, insects</a:t>
            </a:r>
            <a:r>
              <a:rPr lang="en" sz="1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, </a:t>
            </a:r>
            <a:r>
              <a:rPr lang="en" sz="14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and </a:t>
            </a:r>
            <a:r>
              <a:rPr lang="en-US" sz="1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other creatures.</a:t>
            </a:r>
            <a:endParaRPr sz="14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Char char="●"/>
            </a:pPr>
            <a:r>
              <a:rPr lang="en" sz="14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They eat things that are </a:t>
            </a:r>
            <a:r>
              <a:rPr lang="en" sz="1400" b="1" u="sng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biodegradable</a:t>
            </a:r>
            <a:endParaRPr sz="14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Char char="●"/>
            </a:pPr>
            <a:r>
              <a:rPr lang="en" sz="14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These critters do most of the work for us, we just have to feed them</a:t>
            </a:r>
            <a:endParaRPr sz="1400" b="1" u="sng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atic SC"/>
              <a:buChar char="●"/>
            </a:pPr>
            <a:r>
              <a:rPr lang="en" sz="14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They don’t mind eating </a:t>
            </a:r>
            <a:r>
              <a:rPr lang="en-US" sz="1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rotten</a:t>
            </a:r>
            <a:r>
              <a:rPr lang="en" sz="1400" b="1" dirty="0" smtClean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1400" b="1" dirty="0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rPr>
              <a:t>things</a:t>
            </a:r>
            <a:endParaRPr sz="1400" b="1" dirty="0">
              <a:solidFill>
                <a:schemeClr val="dk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/>
              <a:t>Biodegrable</a:t>
            </a:r>
            <a:r>
              <a:rPr lang="en-US" b="1" dirty="0" smtClean="0"/>
              <a:t>:</a:t>
            </a:r>
            <a:r>
              <a:rPr lang="en-US" b="1" baseline="0" dirty="0" smtClean="0"/>
              <a:t> </a:t>
            </a:r>
            <a:r>
              <a:rPr lang="en-US" baseline="0" dirty="0" smtClean="0"/>
              <a:t>is something that is able to break down with the help of bacteria, fungi and other creatures.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Things that are biodegradable can be </a:t>
            </a:r>
            <a:r>
              <a:rPr lang="en-US" sz="1100" b="1" dirty="0" smtClean="0">
                <a:solidFill>
                  <a:srgbClr val="93C47D"/>
                </a:solidFill>
                <a:latin typeface="Amatic SC"/>
                <a:ea typeface="Amatic SC"/>
                <a:cs typeface="Amatic SC"/>
                <a:sym typeface="Amatic SC"/>
              </a:rPr>
              <a:t>composted!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Apple Core? Yes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Bottle? No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Pudding Cup? No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Sandwich? Yes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Straws? No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Toe nails? Yes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16.png"/><Relationship Id="rId8" Type="http://schemas.openxmlformats.org/officeDocument/2006/relationships/image" Target="../media/image13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ubTitle" idx="1"/>
          </p:nvPr>
        </p:nvSpPr>
        <p:spPr>
          <a:xfrm>
            <a:off x="311700" y="3696607"/>
            <a:ext cx="8520600" cy="7537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And why it’s fun</a:t>
            </a:r>
            <a:endParaRPr sz="30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55" name="Shape 55" descr="composting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9688" y="1126240"/>
            <a:ext cx="6364623" cy="217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6750" y="4218875"/>
            <a:ext cx="982600" cy="84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3350" y="1673050"/>
            <a:ext cx="2946725" cy="27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4325" y="2577672"/>
            <a:ext cx="3380735" cy="14903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02"/>
          <p:cNvSpPr txBox="1">
            <a:spLocks/>
          </p:cNvSpPr>
          <p:nvPr/>
        </p:nvSpPr>
        <p:spPr>
          <a:xfrm>
            <a:off x="1203350" y="538756"/>
            <a:ext cx="2280728" cy="8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400" b="1" dirty="0" err="1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Napkins</a:t>
            </a:r>
            <a:r>
              <a:rPr lang="de-DE" sz="3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?          </a:t>
            </a:r>
            <a:endParaRPr lang="de-DE" sz="34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7" name="Shape 102"/>
          <p:cNvSpPr txBox="1">
            <a:spLocks noGrp="1"/>
          </p:cNvSpPr>
          <p:nvPr>
            <p:ph type="title"/>
          </p:nvPr>
        </p:nvSpPr>
        <p:spPr>
          <a:xfrm>
            <a:off x="4854325" y="538756"/>
            <a:ext cx="3257879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Crackers</a:t>
            </a:r>
            <a:r>
              <a:rPr lang="en" sz="3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?      </a:t>
            </a:r>
            <a:r>
              <a:rPr lang="en-US" sz="3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   </a:t>
            </a:r>
            <a:endParaRPr sz="34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551514" y="302525"/>
            <a:ext cx="802617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Why is Composting good?</a:t>
            </a: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4">
            <a:alphaModFix/>
          </a:blip>
          <a:srcRect b="15973"/>
          <a:stretch/>
        </p:blipFill>
        <p:spPr>
          <a:xfrm>
            <a:off x="2699800" y="1902000"/>
            <a:ext cx="2474000" cy="248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5097950" y="1557975"/>
            <a:ext cx="1881000" cy="485700"/>
          </a:xfrm>
          <a:prstGeom prst="wedgeRectCallout">
            <a:avLst>
              <a:gd name="adj1" fmla="val -58665"/>
              <a:gd name="adj2" fmla="val 120445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ic Sans MS"/>
                <a:ea typeface="Comic Sans MS"/>
                <a:cs typeface="Comic Sans MS"/>
                <a:sym typeface="Comic Sans MS"/>
              </a:rPr>
              <a:t>GO COMPOST!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968550" y="197225"/>
            <a:ext cx="72069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Plant Comparison</a:t>
            </a: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36" name="Shape 136" descr="0426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4575" y="1597875"/>
            <a:ext cx="3014850" cy="301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968550" y="197225"/>
            <a:ext cx="72069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Plant Comparison</a:t>
            </a: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42" name="Shape 142" descr="20110219wormcastingsroot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3275" y="1923280"/>
            <a:ext cx="5297425" cy="206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247" y="331447"/>
            <a:ext cx="1676400" cy="126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6004" y="382800"/>
            <a:ext cx="2551996" cy="159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2902913" y="1911344"/>
            <a:ext cx="3088800" cy="1515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to Compost</a:t>
            </a:r>
            <a:endParaRPr sz="4800" b="1" dirty="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50" name="Shape 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6575" y="1694212"/>
            <a:ext cx="1848550" cy="184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30525" y="3489300"/>
            <a:ext cx="2461200" cy="143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6052" y="1816738"/>
            <a:ext cx="1848550" cy="151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8347" y="3489292"/>
            <a:ext cx="2348928" cy="15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40010" y="87700"/>
            <a:ext cx="1804815" cy="1510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36027" y="3639250"/>
            <a:ext cx="1988850" cy="132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/>
        </p:nvSpPr>
        <p:spPr>
          <a:xfrm>
            <a:off x="2464350" y="2008698"/>
            <a:ext cx="6653628" cy="1488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</a:t>
            </a:r>
            <a:r>
              <a:rPr lang="en-US" sz="4700" b="1" dirty="0" smtClean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NOT</a:t>
            </a:r>
            <a:r>
              <a:rPr lang="en" sz="4700" b="1" dirty="0" smtClean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47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to Compost</a:t>
            </a:r>
            <a:endParaRPr sz="4700" b="1" dirty="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1425" y="191850"/>
            <a:ext cx="2447877" cy="163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796" y="2895593"/>
            <a:ext cx="2066130" cy="170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738" y="136250"/>
            <a:ext cx="2619375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650" y="2204350"/>
            <a:ext cx="1815700" cy="272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45150" y="180950"/>
            <a:ext cx="1653700" cy="165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27125" y="2895593"/>
            <a:ext cx="2132900" cy="213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1465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3</a:t>
            </a:r>
            <a:r>
              <a:rPr lang="en" sz="47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-US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I</a:t>
            </a:r>
            <a:r>
              <a:rPr lang="en" sz="47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ngredients </a:t>
            </a:r>
            <a:endParaRPr lang="en-US" sz="4700" b="1" dirty="0" smtClean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N</a:t>
            </a:r>
            <a:r>
              <a:rPr lang="en" sz="30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eeded </a:t>
            </a:r>
            <a:r>
              <a:rPr lang="en" sz="30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to </a:t>
            </a:r>
            <a:r>
              <a:rPr lang="en-US" sz="30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M</a:t>
            </a:r>
            <a:r>
              <a:rPr lang="en" sz="30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ake </a:t>
            </a:r>
            <a:r>
              <a:rPr lang="en-US" sz="30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C</a:t>
            </a:r>
            <a:r>
              <a:rPr lang="en" sz="30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ompost</a:t>
            </a:r>
            <a:endParaRPr sz="30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357300" y="1702287"/>
            <a:ext cx="8520600" cy="31024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matic SC"/>
              <a:buChar char="●"/>
            </a:pPr>
            <a:r>
              <a:rPr lang="en" sz="2800" b="1" dirty="0">
                <a:solidFill>
                  <a:srgbClr val="008000"/>
                </a:solidFill>
                <a:latin typeface="Amatic SC"/>
                <a:ea typeface="Amatic SC"/>
                <a:cs typeface="Amatic SC"/>
                <a:sym typeface="Amatic SC"/>
              </a:rPr>
              <a:t>Green Things </a:t>
            </a:r>
            <a:r>
              <a:rPr lang="en" sz="28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- Have a lot of </a:t>
            </a:r>
            <a:r>
              <a:rPr lang="en" sz="2800" b="1" u="sng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NITROGEN</a:t>
            </a:r>
            <a:r>
              <a:rPr lang="en" sz="28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2800" b="1" dirty="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914400" lvl="1" indent="-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matic SC"/>
              <a:buChar char="○"/>
            </a:pPr>
            <a:r>
              <a:rPr lang="en" sz="28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Fruits, vegetables, grass clippings, coffee grounds</a:t>
            </a:r>
            <a:endParaRPr sz="2800" b="1" dirty="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matic SC"/>
              <a:buChar char="●"/>
            </a:pPr>
            <a:r>
              <a:rPr lang="en" sz="2800" b="1" dirty="0">
                <a:solidFill>
                  <a:srgbClr val="BF9000"/>
                </a:solidFill>
                <a:latin typeface="Amatic SC"/>
                <a:ea typeface="Amatic SC"/>
                <a:cs typeface="Amatic SC"/>
                <a:sym typeface="Amatic SC"/>
              </a:rPr>
              <a:t>Brown Things</a:t>
            </a:r>
            <a:r>
              <a:rPr lang="en" sz="28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 - Have a lot of </a:t>
            </a:r>
            <a:r>
              <a:rPr lang="en" sz="2800" b="1" u="sng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CARBON</a:t>
            </a:r>
            <a:endParaRPr sz="2800" b="1" u="sng" dirty="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914400" lvl="1" indent="-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matic SC"/>
              <a:buChar char="○"/>
            </a:pPr>
            <a:r>
              <a:rPr lang="en" sz="28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Dry Leaves, paper, sticks</a:t>
            </a:r>
            <a:endParaRPr sz="2800" b="1" dirty="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matic SC"/>
              <a:buChar char="●"/>
            </a:pPr>
            <a:r>
              <a:rPr lang="en" sz="2800" b="1" dirty="0">
                <a:solidFill>
                  <a:srgbClr val="3D85C6"/>
                </a:solidFill>
                <a:latin typeface="Amatic SC"/>
                <a:ea typeface="Amatic SC"/>
                <a:cs typeface="Amatic SC"/>
                <a:sym typeface="Amatic SC"/>
              </a:rPr>
              <a:t>Blue Things</a:t>
            </a:r>
            <a:r>
              <a:rPr lang="en" sz="2800" b="1" dirty="0">
                <a:solidFill>
                  <a:srgbClr val="9FC5E8"/>
                </a:solidFill>
                <a:latin typeface="Amatic SC"/>
                <a:ea typeface="Amatic SC"/>
                <a:cs typeface="Amatic SC"/>
                <a:sym typeface="Amatic SC"/>
              </a:rPr>
              <a:t> </a:t>
            </a:r>
            <a:r>
              <a:rPr lang="en" sz="28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- Air and </a:t>
            </a:r>
            <a:r>
              <a:rPr lang="en" sz="2800" b="1" dirty="0" smtClean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Water</a:t>
            </a:r>
            <a:endParaRPr sz="28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8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8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11700" y="234675"/>
            <a:ext cx="85206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Can you compost at home?</a:t>
            </a: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888075" y="3305650"/>
            <a:ext cx="690749" cy="801760"/>
          </a:xfrm>
          <a:custGeom>
            <a:avLst/>
            <a:gdLst/>
            <a:ahLst/>
            <a:cxnLst/>
            <a:rect l="0" t="0" r="0" b="0"/>
            <a:pathLst>
              <a:path w="21187" h="23189" extrusionOk="0">
                <a:moveTo>
                  <a:pt x="19735" y="23189"/>
                </a:moveTo>
                <a:cubicBezTo>
                  <a:pt x="20142" y="20751"/>
                  <a:pt x="22348" y="17061"/>
                  <a:pt x="20228" y="15789"/>
                </a:cubicBezTo>
                <a:cubicBezTo>
                  <a:pt x="18389" y="14686"/>
                  <a:pt x="15598" y="17471"/>
                  <a:pt x="13814" y="16282"/>
                </a:cubicBezTo>
                <a:cubicBezTo>
                  <a:pt x="11879" y="14992"/>
                  <a:pt x="12828" y="11701"/>
                  <a:pt x="12828" y="9375"/>
                </a:cubicBezTo>
                <a:cubicBezTo>
                  <a:pt x="12828" y="7566"/>
                  <a:pt x="9063" y="10088"/>
                  <a:pt x="7400" y="9375"/>
                </a:cubicBezTo>
                <a:cubicBezTo>
                  <a:pt x="3741" y="7806"/>
                  <a:pt x="3981" y="0"/>
                  <a:pt x="0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311700" y="1270000"/>
            <a:ext cx="8520600" cy="37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matic SC"/>
              <a:buChar char="●"/>
            </a:pPr>
            <a:r>
              <a:rPr lang="en" sz="28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Yes you can!</a:t>
            </a:r>
            <a:endParaRPr sz="28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matic SC"/>
              <a:buChar char="●"/>
            </a:pPr>
            <a:r>
              <a:rPr lang="en" sz="28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Talk to your parents about starting a compost bin at home</a:t>
            </a:r>
            <a:endParaRPr sz="28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matic SC"/>
              <a:buChar char="●"/>
            </a:pPr>
            <a:r>
              <a:rPr lang="en" sz="28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Start one outside and make compost yourself</a:t>
            </a:r>
            <a:endParaRPr sz="28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matic SC"/>
              <a:buChar char="●"/>
            </a:pPr>
            <a:r>
              <a:rPr lang="en" sz="28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Find instructions at the following link: ecocycle.org/backyard-composting</a:t>
            </a:r>
            <a:endParaRPr sz="28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8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" name="Shape 202" descr="Image result for cartoon compos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1794" y="3857034"/>
            <a:ext cx="1912206" cy="1286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11700" y="79800"/>
            <a:ext cx="85206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How Do We Compost at Home?</a:t>
            </a:r>
            <a:endParaRPr sz="43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311700" y="1084150"/>
            <a:ext cx="85206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Start by making a compost pile or getting a compost bin</a:t>
            </a:r>
            <a:endParaRPr sz="22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2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79" name="Shape 179" descr="compost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9675" y="1850562"/>
            <a:ext cx="2081576" cy="24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 descr="s-l22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0600" y="2023138"/>
            <a:ext cx="2056625" cy="205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311700" y="4336575"/>
            <a:ext cx="8520600" cy="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Then start collecting compostable items to add in </a:t>
            </a:r>
            <a:endParaRPr sz="22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2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36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311700" y="234675"/>
            <a:ext cx="846725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Can you compost at school?</a:t>
            </a: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258350" y="1134074"/>
            <a:ext cx="8520600" cy="346214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rgbClr val="FFFFFF"/>
              </a:buClr>
              <a:buSzPts val="3600"/>
              <a:buNone/>
            </a:pPr>
            <a:r>
              <a:rPr lang="en" sz="25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Yes you </a:t>
            </a:r>
            <a:r>
              <a:rPr lang="en" sz="25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can</a:t>
            </a:r>
            <a:r>
              <a:rPr lang="en-US" sz="25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!</a:t>
            </a:r>
            <a:r>
              <a:rPr lang="en-US" sz="25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Talk to your teacher about: </a:t>
            </a:r>
          </a:p>
          <a:p>
            <a:pPr indent="-457200">
              <a:buClr>
                <a:srgbClr val="FFFFFF"/>
              </a:buClr>
              <a:buSzPts val="3600"/>
              <a:buFont typeface="Amatic SC"/>
              <a:buChar char="●"/>
            </a:pPr>
            <a:r>
              <a:rPr lang="en-US" sz="25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Putting leftover </a:t>
            </a:r>
            <a:r>
              <a:rPr lang="en-US" sz="25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fruits and vegetables in the </a:t>
            </a:r>
            <a:r>
              <a:rPr lang="en-US" sz="2500" b="1" dirty="0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</a:rPr>
              <a:t>compost bin outside</a:t>
            </a:r>
            <a:r>
              <a:rPr lang="en-US" sz="25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. The compost you make can go in a school garden.</a:t>
            </a:r>
          </a:p>
          <a:p>
            <a:pPr indent="-457200">
              <a:buClr>
                <a:srgbClr val="FFFFFF"/>
              </a:buClr>
              <a:buSzPts val="3600"/>
              <a:buFont typeface="Amatic SC"/>
              <a:buChar char="●"/>
            </a:pPr>
            <a:r>
              <a:rPr lang="en-US" sz="25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Starting a </a:t>
            </a:r>
            <a:r>
              <a:rPr lang="en-US" sz="2500" b="1" dirty="0" smtClean="0">
                <a:solidFill>
                  <a:srgbClr val="0097A7"/>
                </a:solidFill>
                <a:latin typeface="Amatic SC"/>
                <a:ea typeface="Amatic SC"/>
                <a:cs typeface="Amatic SC"/>
                <a:sym typeface="Amatic SC"/>
              </a:rPr>
              <a:t>full </a:t>
            </a:r>
            <a:r>
              <a:rPr lang="en-US" sz="2500" b="1" dirty="0">
                <a:solidFill>
                  <a:srgbClr val="0097A7"/>
                </a:solidFill>
                <a:latin typeface="Amatic SC"/>
                <a:ea typeface="Amatic SC"/>
                <a:cs typeface="Amatic SC"/>
                <a:sym typeface="Amatic SC"/>
              </a:rPr>
              <a:t>pilot compost program in the school lunchroom</a:t>
            </a:r>
            <a:r>
              <a:rPr lang="en-US" sz="25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. Then you can compost meat, bones and paper too!</a:t>
            </a:r>
            <a:endParaRPr sz="2500" b="1" dirty="0">
              <a:solidFill>
                <a:schemeClr val="bg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500" b="1" dirty="0">
              <a:solidFill>
                <a:schemeClr val="bg1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02" name="Shape 202" descr="Image result for cartoon compos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1794" y="3857034"/>
            <a:ext cx="1912206" cy="1286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75" y="0"/>
            <a:ext cx="9144000" cy="4181400"/>
          </a:xfrm>
          <a:prstGeom prst="rec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970543" y="1102675"/>
            <a:ext cx="7279062" cy="150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700" b="1" dirty="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WHAT IS COMPOST?</a:t>
            </a:r>
            <a:endParaRPr sz="4700" b="1" dirty="0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sz="36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6255" y="2869675"/>
            <a:ext cx="2067496" cy="16110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/>
          <p:nvPr/>
        </p:nvSpPr>
        <p:spPr>
          <a:xfrm>
            <a:off x="4451575" y="2609575"/>
            <a:ext cx="1011000" cy="754667"/>
          </a:xfrm>
          <a:prstGeom prst="wedgeRectCallout">
            <a:avLst>
              <a:gd name="adj1" fmla="val -56711"/>
              <a:gd name="adj2" fmla="val 9199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Alegreya"/>
                <a:ea typeface="Alegreya"/>
                <a:cs typeface="Alegreya"/>
                <a:sym typeface="Alegreya"/>
              </a:rPr>
              <a:t>Yum, I love </a:t>
            </a:r>
            <a:r>
              <a:rPr lang="en-US" dirty="0" smtClean="0">
                <a:latin typeface="Alegreya"/>
                <a:ea typeface="Alegreya"/>
                <a:cs typeface="Alegreya"/>
                <a:sym typeface="Alegreya"/>
              </a:rPr>
              <a:t>food scraps</a:t>
            </a:r>
            <a:r>
              <a:rPr lang="en" dirty="0" smtClean="0">
                <a:latin typeface="Alegreya"/>
                <a:ea typeface="Alegreya"/>
                <a:cs typeface="Alegreya"/>
                <a:sym typeface="Alegreya"/>
              </a:rPr>
              <a:t>!</a:t>
            </a:r>
            <a:endParaRPr dirty="0"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18324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How </a:t>
            </a:r>
            <a:r>
              <a:rPr lang="en-US" sz="5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C</a:t>
            </a:r>
            <a:r>
              <a:rPr lang="en" sz="5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an </a:t>
            </a:r>
            <a:r>
              <a:rPr lang="en-US" sz="5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W</a:t>
            </a:r>
            <a:r>
              <a:rPr lang="en" sz="5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e </a:t>
            </a:r>
            <a:r>
              <a:rPr lang="en" sz="54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Compost </a:t>
            </a:r>
            <a:r>
              <a:rPr lang="en-US" sz="5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/>
            </a:r>
            <a:br>
              <a:rPr lang="en-US" sz="5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</a:br>
            <a:r>
              <a:rPr lang="en" sz="5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at </a:t>
            </a:r>
            <a:r>
              <a:rPr lang="en" sz="54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School</a:t>
            </a:r>
            <a:r>
              <a:rPr lang="en" sz="5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?</a:t>
            </a:r>
            <a:r>
              <a:rPr lang="en-US" sz="60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/>
            </a:r>
            <a:br>
              <a:rPr lang="en-US" sz="60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</a:br>
            <a:endParaRPr sz="60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4" name="Picture 3" descr="SchoolGard1e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4" y="2229981"/>
            <a:ext cx="4189943" cy="2477218"/>
          </a:xfrm>
          <a:prstGeom prst="rect">
            <a:avLst/>
          </a:prstGeom>
        </p:spPr>
      </p:pic>
      <p:pic>
        <p:nvPicPr>
          <p:cNvPr id="5" name="Picture 4" descr="Lunchline-FB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8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69" r="-1"/>
          <a:stretch/>
        </p:blipFill>
        <p:spPr>
          <a:xfrm>
            <a:off x="4556981" y="2229981"/>
            <a:ext cx="4315587" cy="2477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893200" y="82775"/>
            <a:ext cx="72069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Thank You</a:t>
            </a: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16" name="Shape 216"/>
          <p:cNvSpPr/>
          <p:nvPr/>
        </p:nvSpPr>
        <p:spPr>
          <a:xfrm>
            <a:off x="888075" y="3305650"/>
            <a:ext cx="690749" cy="801760"/>
          </a:xfrm>
          <a:custGeom>
            <a:avLst/>
            <a:gdLst/>
            <a:ahLst/>
            <a:cxnLst/>
            <a:rect l="0" t="0" r="0" b="0"/>
            <a:pathLst>
              <a:path w="21187" h="23189" extrusionOk="0">
                <a:moveTo>
                  <a:pt x="19735" y="23189"/>
                </a:moveTo>
                <a:cubicBezTo>
                  <a:pt x="20142" y="20751"/>
                  <a:pt x="22348" y="17061"/>
                  <a:pt x="20228" y="15789"/>
                </a:cubicBezTo>
                <a:cubicBezTo>
                  <a:pt x="18389" y="14686"/>
                  <a:pt x="15598" y="17471"/>
                  <a:pt x="13814" y="16282"/>
                </a:cubicBezTo>
                <a:cubicBezTo>
                  <a:pt x="11879" y="14992"/>
                  <a:pt x="12828" y="11701"/>
                  <a:pt x="12828" y="9375"/>
                </a:cubicBezTo>
                <a:cubicBezTo>
                  <a:pt x="12828" y="7566"/>
                  <a:pt x="9063" y="10088"/>
                  <a:pt x="7400" y="9375"/>
                </a:cubicBezTo>
                <a:cubicBezTo>
                  <a:pt x="3741" y="7806"/>
                  <a:pt x="3981" y="0"/>
                  <a:pt x="0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17" name="Shape 217" descr="CompostHands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3945" y="982175"/>
            <a:ext cx="6005400" cy="400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311700" y="2662964"/>
            <a:ext cx="8520600" cy="16773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 smtClean="0">
                <a:solidFill>
                  <a:srgbClr val="0000FF"/>
                </a:solidFill>
                <a:latin typeface="Amatic SC"/>
                <a:ea typeface="Amatic SC"/>
                <a:cs typeface="Amatic SC"/>
                <a:sym typeface="Amatic SC"/>
              </a:rPr>
              <a:t>www.everytraycount.org</a:t>
            </a:r>
            <a:r>
              <a:rPr lang="en-US" b="1" dirty="0" smtClean="0">
                <a:solidFill>
                  <a:srgbClr val="0000FF"/>
                </a:solidFill>
                <a:latin typeface="Amatic SC"/>
                <a:ea typeface="Amatic SC"/>
                <a:cs typeface="Amatic SC"/>
                <a:sym typeface="Amatic SC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matic SC"/>
                <a:ea typeface="Amatic SC"/>
                <a:cs typeface="Amatic SC"/>
                <a:sym typeface="Amatic SC"/>
              </a:rPr>
            </a:br>
            <a:r>
              <a:rPr lang="en-US" b="1" dirty="0" smtClean="0">
                <a:solidFill>
                  <a:srgbClr val="0000FF"/>
                </a:solidFill>
                <a:latin typeface="Amatic SC"/>
                <a:ea typeface="Amatic SC"/>
                <a:cs typeface="Amatic SC"/>
                <a:sym typeface="Amatic SC"/>
              </a:rPr>
              <a:t/>
            </a:r>
            <a:br>
              <a:rPr lang="en-US" b="1" dirty="0" smtClean="0">
                <a:solidFill>
                  <a:srgbClr val="0000FF"/>
                </a:solidFill>
                <a:latin typeface="Amatic SC"/>
                <a:ea typeface="Amatic SC"/>
                <a:cs typeface="Amatic SC"/>
                <a:sym typeface="Amatic SC"/>
              </a:rPr>
            </a:br>
            <a:r>
              <a:rPr lang="en-US" b="1" dirty="0" err="1" smtClean="0">
                <a:solidFill>
                  <a:srgbClr val="0000FF"/>
                </a:solidFill>
                <a:latin typeface="Amatic SC"/>
                <a:ea typeface="Amatic SC"/>
                <a:cs typeface="Amatic SC"/>
                <a:sym typeface="Amatic SC"/>
              </a:rPr>
              <a:t>everytraycounts@gmail.com</a:t>
            </a:r>
            <a:r>
              <a:rPr lang="en-US" sz="6000" b="1" dirty="0" smtClean="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latin typeface="Amatic SC"/>
                <a:ea typeface="Amatic SC"/>
                <a:cs typeface="Amatic SC"/>
                <a:sym typeface="Amatic SC"/>
              </a:rPr>
            </a:br>
            <a:endParaRPr sz="60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" name="Picture 2" descr="Screen Shot 2018-04-10 at 12.20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48" y="854686"/>
            <a:ext cx="7189824" cy="13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2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246775"/>
            <a:ext cx="85206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Transform </a:t>
            </a:r>
            <a:r>
              <a:rPr lang="en-US" sz="47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Y</a:t>
            </a:r>
            <a:r>
              <a:rPr lang="en" sz="47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our </a:t>
            </a:r>
            <a:r>
              <a:rPr lang="en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food!</a:t>
            </a: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0500" y="1581150"/>
            <a:ext cx="87630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 rotWithShape="1">
          <a:blip r:embed="rId5">
            <a:alphaModFix/>
          </a:blip>
          <a:srcRect l="29282" t="12271" r="34159" b="18867"/>
          <a:stretch/>
        </p:blipFill>
        <p:spPr>
          <a:xfrm>
            <a:off x="7884900" y="1581150"/>
            <a:ext cx="1068600" cy="15982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Shape 72"/>
          <p:cNvSpPr/>
          <p:nvPr/>
        </p:nvSpPr>
        <p:spPr>
          <a:xfrm>
            <a:off x="7138450" y="1180700"/>
            <a:ext cx="1011000" cy="468300"/>
          </a:xfrm>
          <a:prstGeom prst="wedgeRectCallout">
            <a:avLst>
              <a:gd name="adj1" fmla="val 41954"/>
              <a:gd name="adj2" fmla="val 9345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legreya"/>
                <a:ea typeface="Alegreya"/>
                <a:cs typeface="Alegreya"/>
                <a:sym typeface="Alegreya"/>
              </a:rPr>
              <a:t>That looks tasty!</a:t>
            </a:r>
            <a:endParaRPr>
              <a:latin typeface="Alegreya"/>
              <a:ea typeface="Alegreya"/>
              <a:cs typeface="Alegreya"/>
              <a:sym typeface="Alegrey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403700" y="44675"/>
            <a:ext cx="8520600" cy="9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The Forest Floor</a:t>
            </a:r>
            <a:endParaRPr sz="60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r="17300"/>
          <a:stretch/>
        </p:blipFill>
        <p:spPr>
          <a:xfrm>
            <a:off x="2566723" y="1422690"/>
            <a:ext cx="4010549" cy="303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28375" y="328375"/>
            <a:ext cx="8520600" cy="9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Bacteria and </a:t>
            </a:r>
            <a:r>
              <a:rPr lang="en-US" sz="47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O</a:t>
            </a:r>
            <a:r>
              <a:rPr lang="en" sz="47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ther </a:t>
            </a:r>
            <a:r>
              <a:rPr lang="en-US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C</a:t>
            </a:r>
            <a:r>
              <a:rPr lang="en" sz="47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ritters</a:t>
            </a: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84" name="Shape 84" descr="bacteria-generic-13082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701" y="1944350"/>
            <a:ext cx="3376575" cy="21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 descr="hqdefault.jpg"/>
          <p:cNvPicPr preferRelativeResize="0"/>
          <p:nvPr/>
        </p:nvPicPr>
        <p:blipFill rotWithShape="1">
          <a:blip r:embed="rId4">
            <a:alphaModFix/>
          </a:blip>
          <a:srcRect l="12288" r="12319"/>
          <a:stretch/>
        </p:blipFill>
        <p:spPr>
          <a:xfrm>
            <a:off x="5529225" y="1743825"/>
            <a:ext cx="2362249" cy="234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636000" y="349299"/>
            <a:ext cx="7872000" cy="38326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What is Biodegradable?</a:t>
            </a:r>
            <a:endParaRPr sz="47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rgbClr val="93C47D"/>
                </a:solidFill>
                <a:latin typeface="Amatic SC"/>
                <a:ea typeface="Amatic SC"/>
                <a:cs typeface="Amatic SC"/>
                <a:sym typeface="Amatic SC"/>
              </a:rPr>
              <a:t>Guessing </a:t>
            </a:r>
            <a:r>
              <a:rPr lang="en-US" sz="9600" b="1" dirty="0" smtClean="0">
                <a:solidFill>
                  <a:srgbClr val="93C47D"/>
                </a:solidFill>
                <a:latin typeface="Amatic SC"/>
                <a:ea typeface="Amatic SC"/>
                <a:cs typeface="Amatic SC"/>
                <a:sym typeface="Amatic SC"/>
              </a:rPr>
              <a:t>G</a:t>
            </a:r>
            <a:r>
              <a:rPr lang="en" sz="9600" b="1" dirty="0" smtClean="0">
                <a:solidFill>
                  <a:srgbClr val="93C47D"/>
                </a:solidFill>
                <a:latin typeface="Amatic SC"/>
                <a:ea typeface="Amatic SC"/>
                <a:cs typeface="Amatic SC"/>
                <a:sym typeface="Amatic SC"/>
              </a:rPr>
              <a:t>ame</a:t>
            </a:r>
            <a:r>
              <a:rPr lang="en" sz="9600" b="1" dirty="0">
                <a:solidFill>
                  <a:srgbClr val="93C47D"/>
                </a:solidFill>
                <a:latin typeface="Amatic SC"/>
                <a:ea typeface="Amatic SC"/>
                <a:cs typeface="Amatic SC"/>
                <a:sym typeface="Amatic SC"/>
              </a:rPr>
              <a:t>!</a:t>
            </a:r>
            <a:endParaRPr sz="9600" b="1" dirty="0">
              <a:solidFill>
                <a:srgbClr val="93C47D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 descr="3389124067_9b70b6254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3400" y="1474425"/>
            <a:ext cx="2171725" cy="32608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918825" y="209625"/>
            <a:ext cx="7791600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Apple Core?      </a:t>
            </a:r>
            <a:r>
              <a:rPr lang="en-US" sz="3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        </a:t>
            </a:r>
            <a:r>
              <a:rPr lang="en" sz="3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Water </a:t>
            </a:r>
            <a:r>
              <a:rPr lang="en" sz="34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Bottle?</a:t>
            </a:r>
            <a:endParaRPr sz="34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97" name="Shape 97" descr="empty-plastic-bottle-picture-id1727623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9573" y="1476075"/>
            <a:ext cx="2171725" cy="3257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875477" y="538756"/>
            <a:ext cx="3257879" cy="89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Pudding </a:t>
            </a:r>
            <a:r>
              <a:rPr lang="en" sz="3400" b="1" dirty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Cup?      </a:t>
            </a:r>
            <a:r>
              <a:rPr lang="en-US" sz="3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   </a:t>
            </a:r>
            <a:endParaRPr sz="34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5692" y="1817225"/>
            <a:ext cx="2925934" cy="219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8275" y="1863278"/>
            <a:ext cx="3242950" cy="20847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02"/>
          <p:cNvSpPr txBox="1">
            <a:spLocks/>
          </p:cNvSpPr>
          <p:nvPr/>
        </p:nvSpPr>
        <p:spPr>
          <a:xfrm>
            <a:off x="4838275" y="558478"/>
            <a:ext cx="3257879" cy="8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Sandwich?          </a:t>
            </a:r>
            <a:endParaRPr lang="de-DE" sz="34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 descr="NWS_20130801_ANA_012_28443917_I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2526" y="1802800"/>
            <a:ext cx="2339424" cy="30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6500" y="1752000"/>
            <a:ext cx="3116451" cy="31164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02"/>
          <p:cNvSpPr txBox="1">
            <a:spLocks/>
          </p:cNvSpPr>
          <p:nvPr/>
        </p:nvSpPr>
        <p:spPr>
          <a:xfrm>
            <a:off x="1096500" y="607525"/>
            <a:ext cx="3257879" cy="8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400" b="1" dirty="0" err="1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Straws</a:t>
            </a:r>
            <a:r>
              <a:rPr lang="de-DE" sz="3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?</a:t>
            </a:r>
            <a:endParaRPr lang="de-DE" sz="34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" name="Shape 102"/>
          <p:cNvSpPr txBox="1">
            <a:spLocks/>
          </p:cNvSpPr>
          <p:nvPr/>
        </p:nvSpPr>
        <p:spPr>
          <a:xfrm>
            <a:off x="5452526" y="538756"/>
            <a:ext cx="2480645" cy="8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400" b="1" dirty="0" err="1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Toe</a:t>
            </a:r>
            <a:r>
              <a:rPr lang="de-DE" sz="3400" b="1" dirty="0" smtClean="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 Nails?          </a:t>
            </a:r>
            <a:endParaRPr lang="de-DE" sz="3400" b="1" dirty="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542</Words>
  <Application>Microsoft Macintosh PowerPoint</Application>
  <PresentationFormat>On-screen Show (16:9)</PresentationFormat>
  <Paragraphs>87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Simple Light</vt:lpstr>
      <vt:lpstr>PowerPoint Presentation</vt:lpstr>
      <vt:lpstr>PowerPoint Presentation</vt:lpstr>
      <vt:lpstr>Transform Your food!</vt:lpstr>
      <vt:lpstr>The Forest Floor</vt:lpstr>
      <vt:lpstr>Bacteria and Other Critters</vt:lpstr>
      <vt:lpstr>What is Biodegradable? Guessing Game!</vt:lpstr>
      <vt:lpstr>Apple Core?               Water Bottle?</vt:lpstr>
      <vt:lpstr>Pudding Cup?          </vt:lpstr>
      <vt:lpstr>PowerPoint Presentation</vt:lpstr>
      <vt:lpstr>Crackers?          </vt:lpstr>
      <vt:lpstr>Why is Composting good?</vt:lpstr>
      <vt:lpstr>Plant Comparison</vt:lpstr>
      <vt:lpstr>Plant Comparison</vt:lpstr>
      <vt:lpstr>PowerPoint Presentation</vt:lpstr>
      <vt:lpstr>PowerPoint Presentation</vt:lpstr>
      <vt:lpstr>PowerPoint Presentation</vt:lpstr>
      <vt:lpstr>Can you compost at home?</vt:lpstr>
      <vt:lpstr>How Do We Compost at Home?</vt:lpstr>
      <vt:lpstr>Can you compost at school?</vt:lpstr>
      <vt:lpstr>How Can We Compost  at School? </vt:lpstr>
      <vt:lpstr>Thank You</vt:lpstr>
      <vt:lpstr>www.everytraycount.org  everytraycounts@gmail.com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Shawn Kennedy</cp:lastModifiedBy>
  <cp:revision>11</cp:revision>
  <dcterms:modified xsi:type="dcterms:W3CDTF">2019-03-20T16:40:56Z</dcterms:modified>
</cp:coreProperties>
</file>